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handoutMasterIdLst>
    <p:handoutMasterId r:id="rId81"/>
  </p:handoutMasterIdLst>
  <p:sldIdLst>
    <p:sldId id="715" r:id="rId2"/>
    <p:sldId id="1265" r:id="rId3"/>
    <p:sldId id="1158" r:id="rId4"/>
    <p:sldId id="1159" r:id="rId5"/>
    <p:sldId id="1164" r:id="rId6"/>
    <p:sldId id="1165" r:id="rId7"/>
    <p:sldId id="321" r:id="rId8"/>
    <p:sldId id="658" r:id="rId9"/>
    <p:sldId id="628" r:id="rId10"/>
    <p:sldId id="722" r:id="rId11"/>
    <p:sldId id="1243" r:id="rId12"/>
    <p:sldId id="726" r:id="rId13"/>
    <p:sldId id="610" r:id="rId14"/>
    <p:sldId id="714" r:id="rId15"/>
    <p:sldId id="1245" r:id="rId16"/>
    <p:sldId id="1246" r:id="rId17"/>
    <p:sldId id="1346" r:id="rId18"/>
    <p:sldId id="1229" r:id="rId19"/>
    <p:sldId id="1220" r:id="rId20"/>
    <p:sldId id="1225" r:id="rId21"/>
    <p:sldId id="686" r:id="rId22"/>
    <p:sldId id="687" r:id="rId23"/>
    <p:sldId id="1230" r:id="rId24"/>
    <p:sldId id="636" r:id="rId25"/>
    <p:sldId id="637" r:id="rId26"/>
    <p:sldId id="753" r:id="rId27"/>
    <p:sldId id="717" r:id="rId28"/>
    <p:sldId id="762" r:id="rId29"/>
    <p:sldId id="748" r:id="rId30"/>
    <p:sldId id="749" r:id="rId31"/>
    <p:sldId id="747" r:id="rId32"/>
    <p:sldId id="746" r:id="rId33"/>
    <p:sldId id="679" r:id="rId34"/>
    <p:sldId id="1231" r:id="rId35"/>
    <p:sldId id="1228" r:id="rId36"/>
    <p:sldId id="725" r:id="rId37"/>
    <p:sldId id="755" r:id="rId38"/>
    <p:sldId id="756" r:id="rId39"/>
    <p:sldId id="757" r:id="rId40"/>
    <p:sldId id="728" r:id="rId41"/>
    <p:sldId id="754" r:id="rId42"/>
    <p:sldId id="355" r:id="rId43"/>
    <p:sldId id="416" r:id="rId44"/>
    <p:sldId id="414" r:id="rId45"/>
    <p:sldId id="415" r:id="rId46"/>
    <p:sldId id="413" r:id="rId47"/>
    <p:sldId id="432" r:id="rId48"/>
    <p:sldId id="1347" r:id="rId49"/>
    <p:sldId id="1343" r:id="rId50"/>
    <p:sldId id="1344" r:id="rId51"/>
    <p:sldId id="574" r:id="rId52"/>
    <p:sldId id="572" r:id="rId53"/>
    <p:sldId id="573" r:id="rId54"/>
    <p:sldId id="570" r:id="rId55"/>
    <p:sldId id="571" r:id="rId56"/>
    <p:sldId id="580" r:id="rId57"/>
    <p:sldId id="583" r:id="rId58"/>
    <p:sldId id="1325" r:id="rId59"/>
    <p:sldId id="1326" r:id="rId60"/>
    <p:sldId id="1327" r:id="rId61"/>
    <p:sldId id="1331" r:id="rId62"/>
    <p:sldId id="1332" r:id="rId63"/>
    <p:sldId id="1232" r:id="rId64"/>
    <p:sldId id="644" r:id="rId65"/>
    <p:sldId id="1345" r:id="rId66"/>
    <p:sldId id="1253" r:id="rId67"/>
    <p:sldId id="1277" r:id="rId68"/>
    <p:sldId id="1259" r:id="rId69"/>
    <p:sldId id="1284" r:id="rId70"/>
    <p:sldId id="1271" r:id="rId71"/>
    <p:sldId id="1272" r:id="rId72"/>
    <p:sldId id="1289" r:id="rId73"/>
    <p:sldId id="1291" r:id="rId74"/>
    <p:sldId id="1233" r:id="rId75"/>
    <p:sldId id="1234" r:id="rId76"/>
    <p:sldId id="642" r:id="rId77"/>
    <p:sldId id="1223" r:id="rId78"/>
    <p:sldId id="1172" r:id="rId79"/>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526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592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Groundwater Flow</a:t>
            </a:r>
          </a:p>
          <a:p>
            <a:pPr lvl="1"/>
            <a:r>
              <a:rPr lang="en-US" dirty="0"/>
              <a:t>Transport</a:t>
            </a:r>
          </a:p>
          <a:p>
            <a:pPr lvl="1"/>
            <a:r>
              <a:rPr lang="en-US" dirty="0"/>
              <a:t>Pipe Network</a:t>
            </a:r>
          </a:p>
          <a:p>
            <a:pPr lvl="1"/>
            <a:r>
              <a:rPr lang="en-US" dirty="0"/>
              <a:t>Surface Water Flow</a:t>
            </a:r>
          </a:p>
          <a:p>
            <a:pPr lvl="1"/>
            <a:r>
              <a:rPr lang="en-US" dirty="0"/>
              <a:t>Landscape Hydrology</a:t>
            </a:r>
          </a:p>
          <a:p>
            <a:endParaRPr lang="en-US" dirty="0"/>
          </a:p>
        </p:txBody>
      </p:sp>
    </p:spTree>
    <p:extLst>
      <p:ext uri="{BB962C8B-B14F-4D97-AF65-F5344CB8AC3E}">
        <p14:creationId xmlns:p14="http://schemas.microsoft.com/office/powerpoint/2010/main" val="46077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806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1589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1.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10" Type="http://schemas.openxmlformats.org/officeDocument/2006/relationships/image" Target="../media/image24.png"/><Relationship Id="rId4" Type="http://schemas.openxmlformats.org/officeDocument/2006/relationships/image" Target="../media/image20.wmf"/><Relationship Id="rId9" Type="http://schemas.openxmlformats.org/officeDocument/2006/relationships/image" Target="../media/image22.wmf"/></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hyperlink" Target="http://tutorial.math.lamar.edu/Classes/CalcI/NewtonsMethod.aspx"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 Id="rId5" Type="http://schemas.openxmlformats.org/officeDocument/2006/relationships/image" Target="../media/image84.emf"/><Relationship Id="rId4" Type="http://schemas.openxmlformats.org/officeDocument/2006/relationships/image" Target="../media/image83.emf"/></Relationships>
</file>

<file path=ppt/slides/_rels/slide6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1.emf"/><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emf"/></Relationships>
</file>

<file path=ppt/slides/_rels/slide7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4543562"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4495801" y="4191001"/>
            <a:ext cx="3473177" cy="1097295"/>
          </a:xfrm>
          <a:prstGeom prst="rect">
            <a:avLst/>
          </a:prstGeom>
        </p:spPr>
      </p:pic>
    </p:spTree>
    <p:extLst>
      <p:ext uri="{BB962C8B-B14F-4D97-AF65-F5344CB8AC3E}">
        <p14:creationId xmlns:p14="http://schemas.microsoft.com/office/powerpoint/2010/main" val="136204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1905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7086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581400" y="5149850"/>
            <a:ext cx="5473700" cy="1435100"/>
          </a:xfrm>
          <a:prstGeom prst="rect">
            <a:avLst/>
          </a:prstGeom>
          <a:solidFill>
            <a:schemeClr val="bg1"/>
          </a:solidFill>
        </p:spPr>
      </p:pic>
    </p:spTree>
    <p:extLst>
      <p:ext uri="{BB962C8B-B14F-4D97-AF65-F5344CB8AC3E}">
        <p14:creationId xmlns:p14="http://schemas.microsoft.com/office/powerpoint/2010/main" val="407683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D4CA-D8D7-DA42-BABE-B9371CAD6FAB}"/>
              </a:ext>
            </a:extLst>
          </p:cNvPr>
          <p:cNvSpPr>
            <a:spLocks noGrp="1"/>
          </p:cNvSpPr>
          <p:nvPr>
            <p:ph type="title"/>
          </p:nvPr>
        </p:nvSpPr>
        <p:spPr/>
        <p:txBody>
          <a:bodyPr/>
          <a:lstStyle/>
          <a:p>
            <a:r>
              <a:rPr lang="en-US" dirty="0"/>
              <a:t>Iterative Model Solution (IMS6)</a:t>
            </a:r>
          </a:p>
        </p:txBody>
      </p:sp>
      <p:pic>
        <p:nvPicPr>
          <p:cNvPr id="4" name="Picture 4">
            <a:extLst>
              <a:ext uri="{FF2B5EF4-FFF2-40B4-BE49-F238E27FC236}">
                <a16:creationId xmlns:a16="http://schemas.microsoft.com/office/drawing/2014/main" id="{F1198142-B537-384B-A4D1-88A1499B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876" y="2025123"/>
            <a:ext cx="2923562" cy="29326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5">
            <a:extLst>
              <a:ext uri="{FF2B5EF4-FFF2-40B4-BE49-F238E27FC236}">
                <a16:creationId xmlns:a16="http://schemas.microsoft.com/office/drawing/2014/main" id="{BA2B1B41-6448-2A44-BB95-98D342CBB0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7272"/>
            <a:ext cx="4657725" cy="56473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56434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9220200" y="685800"/>
            <a:ext cx="1809737" cy="5667768"/>
          </a:xfrm>
          <a:prstGeom prst="rect">
            <a:avLst/>
          </a:prstGeom>
        </p:spPr>
      </p:pic>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2" name="Title 1"/>
          <p:cNvSpPr>
            <a:spLocks noGrp="1"/>
          </p:cNvSpPr>
          <p:nvPr>
            <p:ph type="title"/>
          </p:nvPr>
        </p:nvSpPr>
        <p:spPr/>
        <p:txBody>
          <a:bodyPr/>
          <a:lstStyle/>
          <a:p>
            <a:r>
              <a:rPr lang="en-US" dirty="0"/>
              <a:t>MODFLOW 6 Framework Time Series</a:t>
            </a:r>
          </a:p>
        </p:txBody>
      </p:sp>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cxnSp>
        <p:nvCxnSpPr>
          <p:cNvPr id="12" name="Straight Connector 11"/>
          <p:cNvCxnSpPr>
            <a:cxnSpLocks/>
            <a:stCxn id="10" idx="3"/>
            <a:endCxn id="11" idx="1"/>
          </p:cNvCxnSpPr>
          <p:nvPr/>
        </p:nvCxnSpPr>
        <p:spPr bwMode="auto">
          <a:xfrm flipV="1">
            <a:off x="4018244" y="952500"/>
            <a:ext cx="6040156" cy="3528511"/>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9601199" y="3048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3098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Tree>
    <p:extLst>
      <p:ext uri="{BB962C8B-B14F-4D97-AF65-F5344CB8AC3E}">
        <p14:creationId xmlns:p14="http://schemas.microsoft.com/office/powerpoint/2010/main" val="3321174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1752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7467601" y="1676400"/>
            <a:ext cx="2862509" cy="3107652"/>
          </a:xfrm>
          <a:prstGeom prst="rect">
            <a:avLst/>
          </a:prstGeom>
        </p:spPr>
      </p:pic>
    </p:spTree>
    <p:extLst>
      <p:ext uri="{BB962C8B-B14F-4D97-AF65-F5344CB8AC3E}">
        <p14:creationId xmlns:p14="http://schemas.microsoft.com/office/powerpoint/2010/main" val="165759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920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74400" cy="1143000"/>
          </a:xfrm>
        </p:spPr>
        <p:txBody>
          <a:bodyPr/>
          <a:lstStyle/>
          <a:p>
            <a:r>
              <a:rPr lang="en-US" dirty="0"/>
              <a:t>Finite-Difference Equation</a:t>
            </a:r>
          </a:p>
        </p:txBody>
      </p:sp>
      <p:grpSp>
        <p:nvGrpSpPr>
          <p:cNvPr id="6" name="Group 5">
            <a:extLst>
              <a:ext uri="{FF2B5EF4-FFF2-40B4-BE49-F238E27FC236}">
                <a16:creationId xmlns:a16="http://schemas.microsoft.com/office/drawing/2014/main" id="{10E60B45-A26E-F04B-A97E-E8B4B533FFD7}"/>
              </a:ext>
            </a:extLst>
          </p:cNvPr>
          <p:cNvGrpSpPr/>
          <p:nvPr/>
        </p:nvGrpSpPr>
        <p:grpSpPr>
          <a:xfrm>
            <a:off x="2400300" y="2133600"/>
            <a:ext cx="7391400" cy="4038600"/>
            <a:chOff x="2362200" y="1752600"/>
            <a:chExt cx="7391400" cy="403860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graphicFrame>
          <p:nvGraphicFramePr>
            <p:cNvPr id="9" name="Object 26"/>
            <p:cNvGraphicFramePr>
              <a:graphicFrameLocks noChangeAspect="1"/>
            </p:cNvGraphicFramePr>
            <p:nvPr>
              <p:extLst>
                <p:ext uri="{D42A27DB-BD31-4B8C-83A1-F6EECF244321}">
                  <p14:modId xmlns:p14="http://schemas.microsoft.com/office/powerpoint/2010/main" val="2809722085"/>
                </p:ext>
              </p:extLst>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spid="_x0000_s1124" name="Equation" r:id="rId3" imgW="3187700" imgH="228600" progId="Equation.3">
                    <p:embed/>
                  </p:oleObj>
                </mc:Choice>
                <mc:Fallback>
                  <p:oleObj name="Equation" r:id="rId3" imgW="3187700" imgH="228600" progId="Equation.3">
                    <p:embed/>
                    <p:pic>
                      <p:nvPicPr>
                        <p:cNvPr id="9"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12" name="Object 29"/>
            <p:cNvGraphicFramePr>
              <a:graphicFrameLocks noChangeAspect="1"/>
            </p:cNvGraphicFramePr>
            <p:nvPr>
              <p:extLst>
                <p:ext uri="{D42A27DB-BD31-4B8C-83A1-F6EECF244321}">
                  <p14:modId xmlns:p14="http://schemas.microsoft.com/office/powerpoint/2010/main" val="368352813"/>
                </p:ext>
              </p:extLst>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spid="_x0000_s1125" name="Equation" r:id="rId6" imgW="3416300" imgH="228600" progId="Equation.3">
                    <p:embed/>
                  </p:oleObj>
                </mc:Choice>
                <mc:Fallback>
                  <p:oleObj name="Equation" r:id="rId6" imgW="3416300" imgH="228600" progId="Equation.3">
                    <p:embed/>
                    <p:pic>
                      <p:nvPicPr>
                        <p:cNvPr id="12"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1338738723"/>
                </p:ext>
              </p:extLst>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spid="_x0000_s1126" name="Equation" r:id="rId8" imgW="3543300" imgH="444500" progId="Equation.3">
                    <p:embed/>
                  </p:oleObj>
                </mc:Choice>
                <mc:Fallback>
                  <p:oleObj name="Equation" r:id="rId8" imgW="3543300" imgH="444500" progId="Equation.3">
                    <p:embed/>
                    <p:pic>
                      <p:nvPicPr>
                        <p:cNvPr id="1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pSp>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9829800" y="152400"/>
            <a:ext cx="2215816" cy="1844342"/>
          </a:xfrm>
          <a:prstGeom prst="rect">
            <a:avLst/>
          </a:prstGeom>
        </p:spPr>
      </p:pic>
    </p:spTree>
    <p:extLst>
      <p:ext uri="{BB962C8B-B14F-4D97-AF65-F5344CB8AC3E}">
        <p14:creationId xmlns:p14="http://schemas.microsoft.com/office/powerpoint/2010/main" val="70659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272433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378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381247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5807" y="3527242"/>
            <a:ext cx="5516241" cy="264495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2166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6D16D-DED2-0A4A-A797-078E7D02B50F}"/>
              </a:ext>
            </a:extLst>
          </p:cNvPr>
          <p:cNvSpPr>
            <a:spLocks noGrp="1"/>
          </p:cNvSpPr>
          <p:nvPr>
            <p:ph type="title"/>
          </p:nvPr>
        </p:nvSpPr>
        <p:spPr/>
        <p:txBody>
          <a:bodyPr/>
          <a:lstStyle/>
          <a:p>
            <a:r>
              <a:rPr lang="en-US" dirty="0"/>
              <a:t>MODFLOW 6 Framework Concepts</a:t>
            </a:r>
          </a:p>
        </p:txBody>
      </p:sp>
      <p:sp>
        <p:nvSpPr>
          <p:cNvPr id="5" name="Content Placeholder 4">
            <a:extLst>
              <a:ext uri="{FF2B5EF4-FFF2-40B4-BE49-F238E27FC236}">
                <a16:creationId xmlns:a16="http://schemas.microsoft.com/office/drawing/2014/main" id="{AB788DC4-8FD3-654B-A71B-6BD3AC6B4BE2}"/>
              </a:ext>
            </a:extLst>
          </p:cNvPr>
          <p:cNvSpPr>
            <a:spLocks noGrp="1"/>
          </p:cNvSpPr>
          <p:nvPr>
            <p:ph idx="1"/>
          </p:nvPr>
        </p:nvSpPr>
        <p:spPr>
          <a:xfrm>
            <a:off x="1905000" y="1219200"/>
            <a:ext cx="8305800" cy="4495800"/>
          </a:xfrm>
        </p:spPr>
        <p:txBody>
          <a:bodyPr/>
          <a:lstStyle/>
          <a:p>
            <a:r>
              <a:rPr lang="en-US" dirty="0"/>
              <a:t>Simulation</a:t>
            </a:r>
          </a:p>
          <a:p>
            <a:r>
              <a:rPr lang="en-US" dirty="0"/>
              <a:t>Solution</a:t>
            </a:r>
          </a:p>
          <a:p>
            <a:r>
              <a:rPr lang="en-US" dirty="0"/>
              <a:t>Model</a:t>
            </a:r>
          </a:p>
          <a:p>
            <a:r>
              <a:rPr lang="en-US" dirty="0"/>
              <a:t>Packages</a:t>
            </a:r>
          </a:p>
          <a:p>
            <a:r>
              <a:rPr lang="en-US" dirty="0"/>
              <a:t>Exchanges</a:t>
            </a:r>
          </a:p>
          <a:p>
            <a:endParaRPr lang="en-US" dirty="0"/>
          </a:p>
        </p:txBody>
      </p:sp>
    </p:spTree>
    <p:extLst>
      <p:ext uri="{BB962C8B-B14F-4D97-AF65-F5344CB8AC3E}">
        <p14:creationId xmlns:p14="http://schemas.microsoft.com/office/powerpoint/2010/main" val="2688425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 xmlns:a14="http://schemas.microsoft.com/office/drawing/2010/main">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486400" y="2209801"/>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6445694" y="1809690"/>
            <a:ext cx="2622107" cy="400110"/>
          </a:xfrm>
          <a:prstGeom prst="rect">
            <a:avLst/>
          </a:prstGeom>
          <a:noFill/>
        </p:spPr>
        <p:txBody>
          <a:bodyPr wrap="none" rtlCol="0">
            <a:spAutoFit/>
          </a:bodyPr>
          <a:lstStyle/>
          <a:p>
            <a:r>
              <a:rPr lang="en-US" sz="2000" dirty="0">
                <a:solidFill>
                  <a:schemeClr val="bg1"/>
                </a:solidFill>
              </a:rPr>
              <a:t>Simulation Name File</a:t>
            </a:r>
          </a:p>
        </p:txBody>
      </p:sp>
      <p:pic>
        <p:nvPicPr>
          <p:cNvPr id="27" name="Picture 2" descr="D:\users\langevin\ModelDevelopment\mfusg\presentations\2013_MODFLOW_Langevin\test_grids\structured\pp_lgr03.tif">
            <a:extLst>
              <a:ext uri="{FF2B5EF4-FFF2-40B4-BE49-F238E27FC236}">
                <a16:creationId xmlns:a16="http://schemas.microsoft.com/office/drawing/2014/main" id="{8670AD68-8033-1542-85A7-5CB8B6C26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152400"/>
            <a:ext cx="3496245" cy="16764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3801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3346832" y="1076134"/>
            <a:ext cx="6254369" cy="5324666"/>
          </a:xfrm>
          <a:prstGeom prst="rect">
            <a:avLst/>
          </a:prstGeom>
        </p:spPr>
      </p:pic>
    </p:spTree>
    <p:extLst>
      <p:ext uri="{BB962C8B-B14F-4D97-AF65-F5344CB8AC3E}">
        <p14:creationId xmlns:p14="http://schemas.microsoft.com/office/powerpoint/2010/main" val="4290561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569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0796" y="3290697"/>
            <a:ext cx="2407901" cy="1805925"/>
          </a:xfrm>
          <a:prstGeom prst="rect">
            <a:avLst/>
          </a:prstGeom>
        </p:spPr>
      </p:pic>
      <p:pic>
        <p:nvPicPr>
          <p:cNvPr id="6" name="Picture 5"/>
          <p:cNvPicPr>
            <a:picLocks noChangeAspect="1"/>
          </p:cNvPicPr>
          <p:nvPr/>
        </p:nvPicPr>
        <p:blipFill>
          <a:blip r:embed="rId4"/>
          <a:stretch>
            <a:fillRect/>
          </a:stretch>
        </p:blipFill>
        <p:spPr>
          <a:xfrm>
            <a:off x="6383956" y="3348941"/>
            <a:ext cx="2711116" cy="1446797"/>
          </a:xfrm>
          <a:prstGeom prst="rect">
            <a:avLst/>
          </a:prstGeom>
        </p:spPr>
      </p:pic>
      <p:sp>
        <p:nvSpPr>
          <p:cNvPr id="7" name="Title 6">
            <a:extLst>
              <a:ext uri="{FF2B5EF4-FFF2-40B4-BE49-F238E27FC236}">
                <a16:creationId xmlns:a16="http://schemas.microsoft.com/office/drawing/2014/main" id="{11B2D867-39EA-244D-AD80-283269361EEC}"/>
              </a:ext>
            </a:extLst>
          </p:cNvPr>
          <p:cNvSpPr>
            <a:spLocks noGrp="1"/>
          </p:cNvSpPr>
          <p:nvPr>
            <p:ph type="title"/>
          </p:nvPr>
        </p:nvSpPr>
        <p:spPr/>
        <p:txBody>
          <a:bodyPr/>
          <a:lstStyle/>
          <a:p>
            <a:r>
              <a:rPr lang="en-US" dirty="0"/>
              <a:t>Representation of Anisotropy</a:t>
            </a:r>
          </a:p>
        </p:txBody>
      </p:sp>
    </p:spTree>
    <p:extLst>
      <p:ext uri="{BB962C8B-B14F-4D97-AF65-F5344CB8AC3E}">
        <p14:creationId xmlns:p14="http://schemas.microsoft.com/office/powerpoint/2010/main" val="346002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3124200" y="3440669"/>
            <a:ext cx="5672668" cy="1901151"/>
          </a:xfrm>
          <a:prstGeom prst="rect">
            <a:avLst/>
          </a:prstGeom>
        </p:spPr>
      </p:pic>
      <p:sp>
        <p:nvSpPr>
          <p:cNvPr id="5" name="TextBox 4"/>
          <p:cNvSpPr txBox="1"/>
          <p:nvPr/>
        </p:nvSpPr>
        <p:spPr>
          <a:xfrm>
            <a:off x="7391401"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6796016"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5653016"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179289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3810001" y="2590800"/>
            <a:ext cx="5319085" cy="4086154"/>
          </a:xfrm>
          <a:prstGeom prst="rect">
            <a:avLst/>
          </a:prstGeom>
        </p:spPr>
      </p:pic>
    </p:spTree>
    <p:extLst>
      <p:ext uri="{BB962C8B-B14F-4D97-AF65-F5344CB8AC3E}">
        <p14:creationId xmlns:p14="http://schemas.microsoft.com/office/powerpoint/2010/main" val="80631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3028759" y="1419330"/>
            <a:ext cx="7612303" cy="5438670"/>
          </a:xfrm>
          <a:prstGeom prst="rect">
            <a:avLst/>
          </a:prstGeom>
        </p:spPr>
      </p:pic>
    </p:spTree>
    <p:extLst>
      <p:ext uri="{BB962C8B-B14F-4D97-AF65-F5344CB8AC3E}">
        <p14:creationId xmlns:p14="http://schemas.microsoft.com/office/powerpoint/2010/main" val="3996220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pPr lvl="1"/>
            <a:r>
              <a:rPr lang="en-US"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94362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19"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4821" name="Oval 1"/>
          <p:cNvSpPr>
            <a:spLocks noChangeArrowheads="1"/>
          </p:cNvSpPr>
          <p:nvPr/>
        </p:nvSpPr>
        <p:spPr bwMode="auto">
          <a:xfrm>
            <a:off x="3140075" y="3051176"/>
            <a:ext cx="1976438"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225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3"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5845" name="Oval 1"/>
          <p:cNvSpPr>
            <a:spLocks noChangeArrowheads="1"/>
          </p:cNvSpPr>
          <p:nvPr/>
        </p:nvSpPr>
        <p:spPr bwMode="auto">
          <a:xfrm>
            <a:off x="5618163" y="3051176"/>
            <a:ext cx="1873250"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46036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7"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6869" name="Oval 1"/>
          <p:cNvSpPr>
            <a:spLocks noChangeArrowheads="1"/>
          </p:cNvSpPr>
          <p:nvPr/>
        </p:nvSpPr>
        <p:spPr bwMode="auto">
          <a:xfrm>
            <a:off x="8008938" y="3051176"/>
            <a:ext cx="1928812"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130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a:p>
            <a:pPr>
              <a:defRPr/>
            </a:pPr>
            <a:r>
              <a:rPr lang="en-US" dirty="0">
                <a:solidFill>
                  <a:schemeClr val="accent5">
                    <a:lumMod val="90000"/>
                  </a:schemeClr>
                </a:solidFill>
              </a:rPr>
              <a:t>Larger stencil</a:t>
            </a:r>
            <a:r>
              <a:rPr lang="en-US" dirty="0"/>
              <a:t> than in standard conductance-based MODFLOW formulation</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14412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XT3D performance</a:t>
            </a:r>
          </a:p>
        </p:txBody>
      </p:sp>
      <p:sp>
        <p:nvSpPr>
          <p:cNvPr id="41987" name="Content Placeholder 2"/>
          <p:cNvSpPr>
            <a:spLocks noGrp="1"/>
          </p:cNvSpPr>
          <p:nvPr>
            <p:ph idx="1"/>
          </p:nvPr>
        </p:nvSpPr>
        <p:spPr/>
        <p:txBody>
          <a:bodyPr/>
          <a:lstStyle/>
          <a:p>
            <a:r>
              <a:rPr lang="en-US" altLang="en-US" dirty="0"/>
              <a:t>Longer run times than standard MODFLOW formulation</a:t>
            </a:r>
          </a:p>
          <a:p>
            <a:r>
              <a:rPr lang="en-US" altLang="en-US" dirty="0"/>
              <a:t>Requires more memory than standard MODFLOW formulation</a:t>
            </a:r>
          </a:p>
          <a:p>
            <a:r>
              <a:rPr lang="en-US" altLang="en-US" dirty="0"/>
              <a:t>“RHS” </a:t>
            </a:r>
            <a:r>
              <a:rPr lang="en-US" altLang="en-US" dirty="0" err="1"/>
              <a:t>suboption</a:t>
            </a:r>
            <a:r>
              <a:rPr lang="en-US" altLang="en-US" dirty="0"/>
              <a:t> makes memory requirement </a:t>
            </a:r>
            <a:r>
              <a:rPr lang="en-US" altLang="en-US" dirty="0">
                <a:sym typeface="Wingdings" pitchFamily="2" charset="2"/>
              </a:rPr>
              <a:t>comparable to default formulation (same stencil)</a:t>
            </a:r>
            <a:endParaRPr lang="en-US" altLang="en-US" dirty="0"/>
          </a:p>
        </p:txBody>
      </p:sp>
    </p:spTree>
    <p:extLst>
      <p:ext uri="{BB962C8B-B14F-4D97-AF65-F5344CB8AC3E}">
        <p14:creationId xmlns:p14="http://schemas.microsoft.com/office/powerpoint/2010/main" val="134868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Newton-Raphson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538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Formulation Issues</a:t>
            </a:r>
          </a:p>
        </p:txBody>
      </p:sp>
      <p:sp>
        <p:nvSpPr>
          <p:cNvPr id="3" name="Content Placeholder 2"/>
          <p:cNvSpPr>
            <a:spLocks noGrp="1"/>
          </p:cNvSpPr>
          <p:nvPr>
            <p:ph idx="1"/>
          </p:nvPr>
        </p:nvSpPr>
        <p:spPr>
          <a:xfrm>
            <a:off x="609602" y="1258492"/>
            <a:ext cx="10968567" cy="4336229"/>
          </a:xfrm>
        </p:spPr>
        <p:txBody>
          <a:bodyPr/>
          <a:lstStyle/>
          <a:p>
            <a:pPr>
              <a:spcBef>
                <a:spcPts val="1600"/>
              </a:spcBef>
              <a:defRPr/>
            </a:pPr>
            <a:r>
              <a:rPr lang="en-US" sz="2600" dirty="0"/>
              <a:t>Originally developed for groundwater flow problems with standard boundary conditions to solve linear (confined) to well-behaved non-linear (unconfined) problems. </a:t>
            </a:r>
          </a:p>
          <a:p>
            <a:pPr>
              <a:spcBef>
                <a:spcPts val="1600"/>
              </a:spcBef>
              <a:defRPr/>
            </a:pPr>
            <a:r>
              <a:rPr lang="en-US" sz="2600" dirty="0"/>
              <a:t>Empirical wetting and drying approach added by McDonald and others (1992) to allow cell conversion to simulate more difficult unconfined problems.</a:t>
            </a:r>
          </a:p>
          <a:p>
            <a:pPr>
              <a:spcBef>
                <a:spcPts val="1600"/>
              </a:spcBef>
              <a:defRPr/>
            </a:pPr>
            <a:r>
              <a:rPr lang="en-US" sz="2600" dirty="0"/>
              <a:t>Three-dimensional unconfined applications and head-dependent stress packages can create additional nonlinearities. </a:t>
            </a:r>
          </a:p>
          <a:p>
            <a:pPr>
              <a:spcBef>
                <a:spcPts val="1600"/>
              </a:spcBef>
              <a:defRPr/>
            </a:pPr>
            <a:endParaRPr lang="en-US" sz="2600" dirty="0"/>
          </a:p>
        </p:txBody>
      </p:sp>
    </p:spTree>
    <p:extLst>
      <p:ext uri="{BB962C8B-B14F-4D97-AF65-F5344CB8AC3E}">
        <p14:creationId xmlns:p14="http://schemas.microsoft.com/office/powerpoint/2010/main" val="109633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4038600" y="3313836"/>
            <a:ext cx="3962400" cy="2248764"/>
            <a:chOff x="2514600" y="4533036"/>
            <a:chExt cx="3962400" cy="2248764"/>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46221"/>
            </a:xfrm>
            <a:prstGeom prst="rect">
              <a:avLst/>
            </a:prstGeom>
            <a:noFill/>
          </p:spPr>
          <p:txBody>
            <a:bodyPr wrap="square" rtlCol="0">
              <a:spAutoFit/>
            </a:bodyPr>
            <a:lstStyle/>
            <a:p>
              <a:r>
                <a:rPr lang="en-US" sz="100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100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819731" y="1066800"/>
            <a:ext cx="6914241" cy="2171700"/>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819731" y="5694362"/>
            <a:ext cx="8552540" cy="477838"/>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627287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1905000" y="1295401"/>
            <a:ext cx="845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Conductance transitions from head-dependent to constant</a:t>
            </a:r>
            <a:endParaRPr lang="en-US" sz="2400" dirty="0">
              <a:solidFill>
                <a:srgbClr val="FFFFFF"/>
              </a:solidFill>
              <a:latin typeface="+mn-lt"/>
              <a:cs typeface="Times New Roman" panose="02020603050405020304" pitchFamily="18" charset="0"/>
            </a:endParaRPr>
          </a:p>
        </p:txBody>
      </p:sp>
      <p:sp>
        <p:nvSpPr>
          <p:cNvPr id="12292" name="Shape 343"/>
          <p:cNvSpPr txBox="1">
            <a:spLocks noChangeArrowheads="1"/>
          </p:cNvSpPr>
          <p:nvPr/>
        </p:nvSpPr>
        <p:spPr bwMode="auto">
          <a:xfrm>
            <a:off x="2781300" y="4865688"/>
            <a:ext cx="66294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grpSp>
        <p:nvGrpSpPr>
          <p:cNvPr id="12" name="Group 11"/>
          <p:cNvGrpSpPr/>
          <p:nvPr/>
        </p:nvGrpSpPr>
        <p:grpSpPr>
          <a:xfrm>
            <a:off x="2362201" y="2015067"/>
            <a:ext cx="5293507" cy="287020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a:t>
              </a:r>
            </a:p>
            <a:p>
              <a:pPr>
                <a:buSzPct val="25000"/>
              </a:pPr>
              <a:r>
                <a:rPr lang="en-US" sz="2500"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 xmlns:a14="http://schemas.microsoft.com/office/drawing/2010/main">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 xmlns:a14="http://schemas.microsoft.com/office/drawing/2010/main">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 xmlns:a14="http://schemas.microsoft.com/office/drawing/2010/main">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 xmlns:a14="http://schemas.microsoft.com/office/drawing/2010/main">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7343876" y="1981200"/>
            <a:ext cx="2908300" cy="546100"/>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7230257" y="2719389"/>
            <a:ext cx="850900" cy="673629"/>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2093786" y="2812332"/>
            <a:ext cx="1078026" cy="510644"/>
          </a:xfrm>
          <a:prstGeom prst="rect">
            <a:avLst/>
          </a:prstGeom>
        </p:spPr>
      </p:pic>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5105400" y="4944006"/>
            <a:ext cx="781382" cy="618594"/>
          </a:xfrm>
          <a:prstGeom prst="rect">
            <a:avLst/>
          </a:prstGeom>
        </p:spPr>
      </p:pic>
    </p:spTree>
    <p:extLst>
      <p:ext uri="{BB962C8B-B14F-4D97-AF65-F5344CB8AC3E}">
        <p14:creationId xmlns:p14="http://schemas.microsoft.com/office/powerpoint/2010/main" val="3785583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2400300" y="5558136"/>
            <a:ext cx="73914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2400300" y="1143000"/>
            <a:ext cx="7391400" cy="42672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64597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828800" y="4724401"/>
            <a:ext cx="8610600" cy="124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3686175" y="1323976"/>
            <a:ext cx="4819650" cy="1471613"/>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936750" y="3124200"/>
            <a:ext cx="8318500" cy="1295400"/>
          </a:xfrm>
          <a:prstGeom prst="rect">
            <a:avLst/>
          </a:prstGeom>
        </p:spPr>
      </p:pic>
    </p:spTree>
    <p:extLst>
      <p:ext uri="{BB962C8B-B14F-4D97-AF65-F5344CB8AC3E}">
        <p14:creationId xmlns:p14="http://schemas.microsoft.com/office/powerpoint/2010/main" val="4155535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hape 333"/>
          <p:cNvSpPr txBox="1">
            <a:spLocks noChangeArrowheads="1"/>
          </p:cNvSpPr>
          <p:nvPr/>
        </p:nvSpPr>
        <p:spPr bwMode="auto">
          <a:xfrm>
            <a:off x="1860551" y="4727448"/>
            <a:ext cx="8443913" cy="8620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3681984" y="1371600"/>
            <a:ext cx="4819650" cy="1423988"/>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endParaRPr lang="en-US" sz="1800" i="1" baseline="-25000" dirty="0">
                  <a:solidFill>
                    <a:srgbClr val="000000"/>
                  </a:solidFill>
                  <a:latin typeface="Times New Roman" charset="0"/>
                  <a:cs typeface="Times New Roman" charset="0"/>
                  <a:sym typeface="Times New Roman" charset="0"/>
                </a:endParaRP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2171700" y="3127248"/>
            <a:ext cx="7848600" cy="1295400"/>
          </a:xfrm>
          <a:prstGeom prst="rect">
            <a:avLst/>
          </a:prstGeom>
        </p:spPr>
      </p:pic>
      <p:sp>
        <p:nvSpPr>
          <p:cNvPr id="21" name="Title 1">
            <a:extLst>
              <a:ext uri="{FF2B5EF4-FFF2-40B4-BE49-F238E27FC236}">
                <a16:creationId xmlns:a16="http://schemas.microsoft.com/office/drawing/2014/main" id="{54BEEE52-6618-C045-980D-FD86DD0200FF}"/>
              </a:ext>
            </a:extLst>
          </p:cNvPr>
          <p:cNvSpPr>
            <a:spLocks noGrp="1"/>
          </p:cNvSpPr>
          <p:nvPr>
            <p:ph type="title"/>
          </p:nvPr>
        </p:nvSpPr>
        <p:spPr>
          <a:xfrm>
            <a:off x="508000" y="152400"/>
            <a:ext cx="11074400" cy="1143000"/>
          </a:xfrm>
        </p:spPr>
        <p:txBody>
          <a:bodyPr/>
          <a:lstStyle/>
          <a:p>
            <a:pPr>
              <a:defRPr/>
            </a:pPr>
            <a:r>
              <a:rPr lang="en-US" dirty="0"/>
              <a:t>Newton-Raphson Formulation</a:t>
            </a:r>
          </a:p>
        </p:txBody>
      </p:sp>
    </p:spTree>
    <p:extLst>
      <p:ext uri="{BB962C8B-B14F-4D97-AF65-F5344CB8AC3E}">
        <p14:creationId xmlns:p14="http://schemas.microsoft.com/office/powerpoint/2010/main" val="225461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Since cells remain active, simulated heads can be less than the cell bottom.</a:t>
            </a:r>
            <a:endParaRPr lang="en-US" sz="2400" dirty="0">
              <a:solidFill>
                <a:srgbClr val="FFFFFF"/>
              </a:solidFill>
              <a:latin typeface="+mn-lt"/>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2057400" y="2057400"/>
            <a:ext cx="8077200" cy="41148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1880906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2057400" y="2985970"/>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993900"/>
            <a:ext cx="5664200" cy="596900"/>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Under-relaxation for Newton Solutions</a:t>
            </a:r>
            <a:endParaRPr lang="en-US" sz="2400" dirty="0">
              <a:solidFill>
                <a:srgbClr val="FFFFFF"/>
              </a:solidFill>
              <a:latin typeface="+mn-lt"/>
              <a:cs typeface="Times New Roman" panose="02020603050405020304" pitchFamily="18" charset="0"/>
            </a:endParaRPr>
          </a:p>
        </p:txBody>
      </p:sp>
    </p:spTree>
    <p:extLst>
      <p:ext uri="{BB962C8B-B14F-4D97-AF65-F5344CB8AC3E}">
        <p14:creationId xmlns:p14="http://schemas.microsoft.com/office/powerpoint/2010/main" val="363379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609600" y="1255776"/>
            <a:ext cx="10972800" cy="4219275"/>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128084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609602" y="1258491"/>
            <a:ext cx="10968567" cy="4900487"/>
          </a:xfrm>
        </p:spPr>
        <p:txBody>
          <a:bodyPr/>
          <a:lstStyle/>
          <a:p>
            <a:pPr marL="0" indent="0">
              <a:spcBef>
                <a:spcPts val="800"/>
              </a:spcBef>
              <a:buNone/>
              <a:defRPr/>
            </a:pPr>
            <a:r>
              <a:rPr lang="en-US" sz="3200" dirty="0">
                <a:cs typeface="+mn-cs"/>
              </a:rPr>
              <a:t>Nonlinear methods</a:t>
            </a:r>
          </a:p>
          <a:p>
            <a:pPr>
              <a:spcBef>
                <a:spcPts val="800"/>
              </a:spcBef>
              <a:defRPr/>
            </a:pPr>
            <a:r>
              <a:rPr lang="en-US" sz="3200" dirty="0">
                <a:cs typeface="+mn-cs"/>
              </a:rPr>
              <a:t>Backtracking</a:t>
            </a:r>
          </a:p>
          <a:p>
            <a:pPr>
              <a:spcBef>
                <a:spcPts val="800"/>
              </a:spcBef>
              <a:defRPr/>
            </a:pPr>
            <a:r>
              <a:rPr lang="en-US" sz="3200" dirty="0">
                <a:cs typeface="+mn-cs"/>
              </a:rPr>
              <a:t>Under-relaxation Methods</a:t>
            </a:r>
          </a:p>
          <a:p>
            <a:pPr lvl="1">
              <a:spcBef>
                <a:spcPts val="800"/>
              </a:spcBef>
              <a:defRPr/>
            </a:pPr>
            <a:r>
              <a:rPr lang="en-US" sz="2667" dirty="0"/>
              <a:t>Simple (equivalent to MODFLOW-2005 PCG package under-relaxation)</a:t>
            </a:r>
          </a:p>
          <a:p>
            <a:pPr lvl="1">
              <a:spcBef>
                <a:spcPts val="800"/>
              </a:spcBef>
              <a:defRPr/>
            </a:pPr>
            <a:r>
              <a:rPr lang="en-US" sz="2667" dirty="0"/>
              <a:t>Cooley</a:t>
            </a:r>
          </a:p>
          <a:p>
            <a:pPr lvl="1">
              <a:spcBef>
                <a:spcPts val="800"/>
              </a:spcBef>
              <a:defRPr/>
            </a:pPr>
            <a:r>
              <a:rPr lang="en-US" sz="2667" dirty="0"/>
              <a:t>Delta-Bar-Delta</a:t>
            </a:r>
          </a:p>
          <a:p>
            <a:pPr>
              <a:spcBef>
                <a:spcPts val="800"/>
              </a:spcBef>
              <a:defRPr/>
            </a:pPr>
            <a:r>
              <a:rPr lang="en-US" sz="3200" dirty="0"/>
              <a:t>Pseudo-Transient Continuation for steady-state Newton-</a:t>
            </a:r>
            <a:r>
              <a:rPr lang="en-US" sz="3200" dirty="0" err="1"/>
              <a:t>Raphson</a:t>
            </a:r>
            <a:r>
              <a:rPr lang="en-US" sz="3200" dirty="0"/>
              <a:t> problems</a:t>
            </a:r>
          </a:p>
        </p:txBody>
      </p:sp>
    </p:spTree>
    <p:extLst>
      <p:ext uri="{BB962C8B-B14F-4D97-AF65-F5344CB8AC3E}">
        <p14:creationId xmlns:p14="http://schemas.microsoft.com/office/powerpoint/2010/main" val="3083046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644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612F1-3AD9-0B42-B0B2-218B213834CE}"/>
              </a:ext>
            </a:extLst>
          </p:cNvPr>
          <p:cNvSpPr>
            <a:spLocks noGrp="1"/>
          </p:cNvSpPr>
          <p:nvPr>
            <p:ph type="title"/>
          </p:nvPr>
        </p:nvSpPr>
        <p:spPr/>
        <p:txBody>
          <a:bodyPr/>
          <a:lstStyle/>
          <a:p>
            <a:r>
              <a:rPr lang="en-US" dirty="0"/>
              <a:t>Skeletal Storage, Compaction and Subsidence (</a:t>
            </a:r>
            <a:r>
              <a:rPr lang="en-US" dirty="0" err="1"/>
              <a:t>Csub</a:t>
            </a:r>
            <a:r>
              <a:rPr lang="en-US" dirty="0"/>
              <a:t>) Package</a:t>
            </a:r>
          </a:p>
        </p:txBody>
      </p:sp>
      <p:sp>
        <p:nvSpPr>
          <p:cNvPr id="5" name="Text Placeholder 4">
            <a:extLst>
              <a:ext uri="{FF2B5EF4-FFF2-40B4-BE49-F238E27FC236}">
                <a16:creationId xmlns:a16="http://schemas.microsoft.com/office/drawing/2014/main" id="{18D387FB-FE38-5C4F-9C5B-F0DAA1194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807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509950" y="1491905"/>
            <a:ext cx="11211653" cy="4405513"/>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3033117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73228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3511296" y="1405043"/>
            <a:ext cx="5169408" cy="1220364"/>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4093030" y="5148083"/>
            <a:ext cx="4005943" cy="9144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804263" y="2658143"/>
            <a:ext cx="3970959" cy="913199"/>
          </a:xfrm>
          <a:prstGeom prst="rect">
            <a:avLst/>
          </a:prstGeom>
          <a:noFill/>
        </p:spPr>
        <p:txBody>
          <a:bodyPr wrap="none" rtlCol="0">
            <a:spAutoFit/>
          </a:bodyPr>
          <a:lstStyle/>
          <a:p>
            <a:r>
              <a:rPr lang="en-US" sz="2667" dirty="0">
                <a:solidFill>
                  <a:srgbClr val="FFFF00"/>
                </a:solidFill>
              </a:rPr>
              <a:t>Assuming compaction is </a:t>
            </a:r>
            <a:br>
              <a:rPr lang="en-US" sz="2667" dirty="0">
                <a:solidFill>
                  <a:srgbClr val="FFFF00"/>
                </a:solidFill>
              </a:rPr>
            </a:br>
            <a:r>
              <a:rPr lang="en-US" sz="2667"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804263" y="4581865"/>
            <a:ext cx="1117614" cy="502766"/>
          </a:xfrm>
          <a:prstGeom prst="rect">
            <a:avLst/>
          </a:prstGeom>
          <a:noFill/>
        </p:spPr>
        <p:txBody>
          <a:bodyPr wrap="none" rtlCol="0">
            <a:spAutoFit/>
          </a:bodyPr>
          <a:lstStyle/>
          <a:p>
            <a:r>
              <a:rPr lang="en-US" sz="2667"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4916906" y="3634728"/>
            <a:ext cx="2358189" cy="9144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3521629" y="1425707"/>
            <a:ext cx="2794459" cy="507368"/>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Tree>
    <p:extLst>
      <p:ext uri="{BB962C8B-B14F-4D97-AF65-F5344CB8AC3E}">
        <p14:creationId xmlns:p14="http://schemas.microsoft.com/office/powerpoint/2010/main" val="1143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grpSp>
        <p:nvGrpSpPr>
          <p:cNvPr id="5" name="Group 4">
            <a:extLst>
              <a:ext uri="{FF2B5EF4-FFF2-40B4-BE49-F238E27FC236}">
                <a16:creationId xmlns:a16="http://schemas.microsoft.com/office/drawing/2014/main" id="{F0335337-5D6A-7F47-95AD-276A6F98E31E}"/>
              </a:ext>
            </a:extLst>
          </p:cNvPr>
          <p:cNvGrpSpPr/>
          <p:nvPr/>
        </p:nvGrpSpPr>
        <p:grpSpPr>
          <a:xfrm>
            <a:off x="1080390" y="1266506"/>
            <a:ext cx="10031223" cy="526684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149784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E00875-5CAC-7943-A9D9-2B3388B4BBE0}"/>
              </a:ext>
            </a:extLst>
          </p:cNvPr>
          <p:cNvSpPr>
            <a:spLocks noGrp="1"/>
          </p:cNvSpPr>
          <p:nvPr>
            <p:ph type="title"/>
          </p:nvPr>
        </p:nvSpPr>
        <p:spPr/>
        <p:txBody>
          <a:bodyPr/>
          <a:lstStyle/>
          <a:p>
            <a:r>
              <a:rPr lang="en-US" dirty="0"/>
              <a:t>MODFLOW 6 Framework</a:t>
            </a:r>
          </a:p>
        </p:txBody>
      </p:sp>
      <p:sp>
        <p:nvSpPr>
          <p:cNvPr id="3" name="Text Placeholder 2">
            <a:extLst>
              <a:ext uri="{FF2B5EF4-FFF2-40B4-BE49-F238E27FC236}">
                <a16:creationId xmlns:a16="http://schemas.microsoft.com/office/drawing/2014/main" id="{75B73D3F-8276-9648-9A43-04A70AD55E63}"/>
              </a:ext>
            </a:extLst>
          </p:cNvPr>
          <p:cNvSpPr>
            <a:spLocks noGrp="1"/>
          </p:cNvSpPr>
          <p:nvPr>
            <p:ph type="body" idx="1"/>
          </p:nvPr>
        </p:nvSpPr>
        <p:spPr>
          <a:xfrm>
            <a:off x="2154239" y="1143000"/>
            <a:ext cx="3868737" cy="823912"/>
          </a:xfrm>
        </p:spPr>
        <p:txBody>
          <a:bodyPr/>
          <a:lstStyle/>
          <a:p>
            <a:r>
              <a:rPr lang="en-US" dirty="0"/>
              <a:t>Advantages</a:t>
            </a:r>
          </a:p>
        </p:txBody>
      </p:sp>
      <p:sp>
        <p:nvSpPr>
          <p:cNvPr id="2" name="Content Placeholder 1">
            <a:extLst>
              <a:ext uri="{FF2B5EF4-FFF2-40B4-BE49-F238E27FC236}">
                <a16:creationId xmlns:a16="http://schemas.microsoft.com/office/drawing/2014/main" id="{2636742D-21A6-0A46-BCE8-95273ADAF2C3}"/>
              </a:ext>
            </a:extLst>
          </p:cNvPr>
          <p:cNvSpPr>
            <a:spLocks noGrp="1"/>
          </p:cNvSpPr>
          <p:nvPr>
            <p:ph sz="half" idx="2"/>
          </p:nvPr>
        </p:nvSpPr>
        <p:spPr>
          <a:xfrm>
            <a:off x="1600201" y="1966912"/>
            <a:ext cx="4422775" cy="3684588"/>
          </a:xfrm>
        </p:spPr>
        <p:txBody>
          <a:bodyPr/>
          <a:lstStyle/>
          <a:p>
            <a:pPr lvl="1"/>
            <a:r>
              <a:rPr lang="en-US" sz="1800" dirty="0"/>
              <a:t>Models are independent</a:t>
            </a:r>
          </a:p>
          <a:p>
            <a:pPr lvl="2"/>
            <a:r>
              <a:rPr lang="en-US" sz="1400" dirty="0"/>
              <a:t>Models can have their own resolution </a:t>
            </a:r>
          </a:p>
          <a:p>
            <a:pPr lvl="2"/>
            <a:r>
              <a:rPr lang="en-US" sz="1400" dirty="0"/>
              <a:t>Models can be developed separately</a:t>
            </a:r>
          </a:p>
          <a:p>
            <a:pPr lvl="2"/>
            <a:r>
              <a:rPr lang="en-US" sz="1400" dirty="0"/>
              <a:t>Models can run independently</a:t>
            </a:r>
          </a:p>
          <a:p>
            <a:pPr lvl="1"/>
            <a:r>
              <a:rPr lang="en-US" sz="1800" dirty="0"/>
              <a:t>Models can be tightly coupled at the matrix level</a:t>
            </a:r>
          </a:p>
          <a:p>
            <a:pPr lvl="1"/>
            <a:r>
              <a:rPr lang="en-US" sz="1800" dirty="0"/>
              <a:t>Input and output is standardized</a:t>
            </a:r>
          </a:p>
          <a:p>
            <a:pPr lvl="1"/>
            <a:r>
              <a:rPr lang="en-US" sz="1800" dirty="0"/>
              <a:t>Model / package approach is highly modular and extensible</a:t>
            </a:r>
          </a:p>
          <a:p>
            <a:pPr lvl="1"/>
            <a:r>
              <a:rPr lang="en-US" sz="1800" dirty="0"/>
              <a:t>Platform independent, can run on a supercomputer or a Raspberry Pi</a:t>
            </a:r>
          </a:p>
        </p:txBody>
      </p:sp>
      <p:sp>
        <p:nvSpPr>
          <p:cNvPr id="5" name="Text Placeholder 4">
            <a:extLst>
              <a:ext uri="{FF2B5EF4-FFF2-40B4-BE49-F238E27FC236}">
                <a16:creationId xmlns:a16="http://schemas.microsoft.com/office/drawing/2014/main" id="{F0CBF40F-F3C7-0847-8B42-0CEA11DD2322}"/>
              </a:ext>
            </a:extLst>
          </p:cNvPr>
          <p:cNvSpPr>
            <a:spLocks noGrp="1"/>
          </p:cNvSpPr>
          <p:nvPr>
            <p:ph type="body" sz="quarter" idx="3"/>
          </p:nvPr>
        </p:nvSpPr>
        <p:spPr>
          <a:xfrm>
            <a:off x="6153150" y="1143000"/>
            <a:ext cx="3887788" cy="823912"/>
          </a:xfrm>
        </p:spPr>
        <p:txBody>
          <a:bodyPr/>
          <a:lstStyle/>
          <a:p>
            <a:r>
              <a:rPr lang="en-US" dirty="0"/>
              <a:t>Disadvantages</a:t>
            </a:r>
          </a:p>
        </p:txBody>
      </p:sp>
      <p:sp>
        <p:nvSpPr>
          <p:cNvPr id="16" name="Content Placeholder 15">
            <a:extLst>
              <a:ext uri="{FF2B5EF4-FFF2-40B4-BE49-F238E27FC236}">
                <a16:creationId xmlns:a16="http://schemas.microsoft.com/office/drawing/2014/main" id="{47C788B9-AA81-9742-86EC-2D6BACF13FC8}"/>
              </a:ext>
            </a:extLst>
          </p:cNvPr>
          <p:cNvSpPr>
            <a:spLocks noGrp="1"/>
          </p:cNvSpPr>
          <p:nvPr>
            <p:ph sz="quarter" idx="4"/>
          </p:nvPr>
        </p:nvSpPr>
        <p:spPr>
          <a:xfrm>
            <a:off x="6153150" y="1966912"/>
            <a:ext cx="4286250" cy="3684588"/>
          </a:xfrm>
        </p:spPr>
        <p:txBody>
          <a:bodyPr/>
          <a:lstStyle/>
          <a:p>
            <a:pPr lvl="1"/>
            <a:r>
              <a:rPr lang="en-US" sz="1800" dirty="0"/>
              <a:t>Models must be programmed to work in the framework</a:t>
            </a:r>
          </a:p>
          <a:p>
            <a:pPr lvl="1"/>
            <a:r>
              <a:rPr lang="en-US" sz="1800" dirty="0"/>
              <a:t>Framework primarily tested for groundwater</a:t>
            </a:r>
          </a:p>
          <a:p>
            <a:pPr lvl="1"/>
            <a:r>
              <a:rPr lang="en-US" sz="1800" dirty="0"/>
              <a:t>Framework has been applied to models with an implicit formulation</a:t>
            </a:r>
          </a:p>
          <a:p>
            <a:pPr lvl="1"/>
            <a:r>
              <a:rPr lang="en-US" sz="1800" dirty="0"/>
              <a:t>Framework requires dedicated maintenance and support</a:t>
            </a:r>
          </a:p>
          <a:p>
            <a:pPr marL="0" indent="0">
              <a:buNone/>
            </a:pPr>
            <a:endParaRPr lang="en-US" sz="4000" dirty="0"/>
          </a:p>
        </p:txBody>
      </p:sp>
    </p:spTree>
    <p:extLst>
      <p:ext uri="{BB962C8B-B14F-4D97-AF65-F5344CB8AC3E}">
        <p14:creationId xmlns:p14="http://schemas.microsoft.com/office/powerpoint/2010/main" val="3492824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609602" y="503561"/>
            <a:ext cx="10968567" cy="762944"/>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707146" y="1461886"/>
            <a:ext cx="10777708" cy="4581676"/>
          </a:xfrm>
          <a:prstGeom prst="rect">
            <a:avLst/>
          </a:prstGeom>
        </p:spPr>
      </p:pic>
    </p:spTree>
    <p:extLst>
      <p:ext uri="{BB962C8B-B14F-4D97-AF65-F5344CB8AC3E}">
        <p14:creationId xmlns:p14="http://schemas.microsoft.com/office/powerpoint/2010/main" val="293798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605368" y="1401363"/>
            <a:ext cx="10972800" cy="5105671"/>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2042220" y="5138776"/>
            <a:ext cx="8107561" cy="1199909"/>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286380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A6FA-DC87-C94B-8294-8D2B6C26115B}"/>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3" name="Picture 2">
            <a:extLst>
              <a:ext uri="{FF2B5EF4-FFF2-40B4-BE49-F238E27FC236}">
                <a16:creationId xmlns:a16="http://schemas.microsoft.com/office/drawing/2014/main" id="{D927EF89-363D-9D4A-AAF8-535C177163D0}"/>
              </a:ext>
            </a:extLst>
          </p:cNvPr>
          <p:cNvPicPr>
            <a:picLocks noChangeAspect="1"/>
          </p:cNvPicPr>
          <p:nvPr/>
        </p:nvPicPr>
        <p:blipFill>
          <a:blip r:embed="rId3"/>
          <a:stretch>
            <a:fillRect/>
          </a:stretch>
        </p:blipFill>
        <p:spPr>
          <a:xfrm>
            <a:off x="-34344" y="0"/>
            <a:ext cx="6223000" cy="3200400"/>
          </a:xfrm>
          <a:prstGeom prst="rect">
            <a:avLst/>
          </a:prstGeom>
          <a:solidFill>
            <a:schemeClr val="bg1"/>
          </a:solidFill>
        </p:spPr>
      </p:pic>
      <p:pic>
        <p:nvPicPr>
          <p:cNvPr id="15" name="Picture 14">
            <a:extLst>
              <a:ext uri="{FF2B5EF4-FFF2-40B4-BE49-F238E27FC236}">
                <a16:creationId xmlns:a16="http://schemas.microsoft.com/office/drawing/2014/main" id="{6AA04C65-BA8F-1B46-9F00-C2CC0DA4DD23}"/>
              </a:ext>
            </a:extLst>
          </p:cNvPr>
          <p:cNvPicPr>
            <a:picLocks noChangeAspect="1"/>
          </p:cNvPicPr>
          <p:nvPr/>
        </p:nvPicPr>
        <p:blipFill>
          <a:blip r:embed="rId4"/>
          <a:stretch>
            <a:fillRect/>
          </a:stretch>
        </p:blipFill>
        <p:spPr>
          <a:xfrm>
            <a:off x="746706" y="3191207"/>
            <a:ext cx="4660900" cy="3657600"/>
          </a:xfrm>
          <a:prstGeom prst="rect">
            <a:avLst/>
          </a:prstGeom>
          <a:solidFill>
            <a:schemeClr val="bg1"/>
          </a:solidFill>
        </p:spPr>
      </p:pic>
      <p:sp>
        <p:nvSpPr>
          <p:cNvPr id="7" name="Content Placeholder 2">
            <a:extLst>
              <a:ext uri="{FF2B5EF4-FFF2-40B4-BE49-F238E27FC236}">
                <a16:creationId xmlns:a16="http://schemas.microsoft.com/office/drawing/2014/main" id="{CA8ADD70-F59B-E242-9CB1-7130A664F942}"/>
              </a:ext>
            </a:extLst>
          </p:cNvPr>
          <p:cNvSpPr txBox="1">
            <a:spLocks/>
          </p:cNvSpPr>
          <p:nvPr/>
        </p:nvSpPr>
        <p:spPr>
          <a:xfrm>
            <a:off x="6248400" y="371878"/>
            <a:ext cx="5943600" cy="6114245"/>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306910" indent="-306910">
              <a:spcAft>
                <a:spcPts val="800"/>
              </a:spcAft>
              <a:buFont typeface="Arial" panose="020B0604020202020204" pitchFamily="34" charset="0"/>
              <a:buChar char="•"/>
            </a:pPr>
            <a:r>
              <a:rPr lang="en-US" sz="1800" dirty="0"/>
              <a:t>One-dimensional column problem simulating extensometer observations</a:t>
            </a:r>
          </a:p>
          <a:p>
            <a:pPr marL="306910" indent="-306910">
              <a:spcAft>
                <a:spcPts val="800"/>
              </a:spcAft>
              <a:buFont typeface="Arial" panose="020B0604020202020204" pitchFamily="34" charset="0"/>
              <a:buChar char="•"/>
            </a:pPr>
            <a:r>
              <a:rPr lang="en-US" sz="1800" dirty="0"/>
              <a:t>Sneed (2008) model used head-based formulation (SUB package)</a:t>
            </a:r>
          </a:p>
          <a:p>
            <a:pPr marL="306910" indent="-306910">
              <a:spcAft>
                <a:spcPts val="800"/>
              </a:spcAft>
              <a:buFont typeface="Arial" panose="020B0604020202020204" pitchFamily="34" charset="0"/>
              <a:buChar char="•"/>
            </a:pPr>
            <a:r>
              <a:rPr lang="en-US" sz="1800" dirty="0"/>
              <a:t>Combination of no-delay and delay interbeds</a:t>
            </a:r>
          </a:p>
          <a:p>
            <a:pPr marL="306910" indent="-306910">
              <a:spcAft>
                <a:spcPts val="800"/>
              </a:spcAft>
              <a:buFont typeface="Arial" panose="020B0604020202020204" pitchFamily="34" charset="0"/>
              <a:buChar char="•"/>
            </a:pPr>
            <a:r>
              <a:rPr lang="en-US" sz="1800" dirty="0"/>
              <a:t>Elastic compressibility of coarse-grained materials and water compressibility simulated</a:t>
            </a:r>
          </a:p>
          <a:p>
            <a:pPr marL="306910" indent="-306910">
              <a:spcAft>
                <a:spcPts val="800"/>
              </a:spcAft>
              <a:buFont typeface="Arial" panose="020B0604020202020204" pitchFamily="34" charset="0"/>
              <a:buChar char="•"/>
            </a:pPr>
            <a:r>
              <a:rPr lang="en-US" sz="1800" dirty="0"/>
              <a:t>Specified water-levels used to simulate historic water-level changes</a:t>
            </a:r>
          </a:p>
          <a:p>
            <a:pPr marL="306910" indent="-306910">
              <a:spcAft>
                <a:spcPts val="800"/>
              </a:spcAft>
              <a:buFont typeface="Arial" panose="020B0604020202020204" pitchFamily="34" charset="0"/>
              <a:buChar char="•"/>
            </a:pPr>
            <a:r>
              <a:rPr lang="en-US" sz="1800" dirty="0"/>
              <a:t>Calibrated using PEST++</a:t>
            </a:r>
          </a:p>
          <a:p>
            <a:pPr marL="914377" lvl="1" indent="-304792">
              <a:spcAft>
                <a:spcPts val="800"/>
              </a:spcAft>
              <a:buFont typeface="Arial" panose="020B0604020202020204" pitchFamily="34" charset="0"/>
              <a:buChar char="•"/>
            </a:pPr>
            <a:r>
              <a:rPr lang="en-US" sz="1800" dirty="0"/>
              <a:t>Calibrated to simulated compaction from head-based results</a:t>
            </a:r>
          </a:p>
          <a:p>
            <a:pPr marL="914377" lvl="1" indent="-304792">
              <a:spcAft>
                <a:spcPts val="800"/>
              </a:spcAft>
              <a:buFont typeface="Arial" panose="020B0604020202020204" pitchFamily="34" charset="0"/>
              <a:buChar char="•"/>
            </a:pPr>
            <a:r>
              <a:rPr lang="en-US" sz="1800" dirty="0"/>
              <a:t>Calibrated inelastic specific storage with tied elastic specific storage and original multiplier </a:t>
            </a:r>
          </a:p>
          <a:p>
            <a:pPr marL="914377" lvl="1" indent="-304792">
              <a:spcAft>
                <a:spcPts val="800"/>
              </a:spcAft>
              <a:buFont typeface="Arial" panose="020B0604020202020204" pitchFamily="34" charset="0"/>
              <a:buChar char="•"/>
            </a:pPr>
            <a:r>
              <a:rPr lang="en-US" sz="1800" dirty="0"/>
              <a:t>Coarse-grained elastic specific storage insensitive</a:t>
            </a:r>
          </a:p>
        </p:txBody>
      </p:sp>
    </p:spTree>
    <p:extLst>
      <p:ext uri="{BB962C8B-B14F-4D97-AF65-F5344CB8AC3E}">
        <p14:creationId xmlns:p14="http://schemas.microsoft.com/office/powerpoint/2010/main" val="2776888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F4ED7-872E-2E46-8105-CD163581D8A6}"/>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C8A5F29-24D0-104F-AFD6-A1DFFDB51BB3}"/>
              </a:ext>
            </a:extLst>
          </p:cNvPr>
          <p:cNvPicPr>
            <a:picLocks noChangeAspect="1"/>
          </p:cNvPicPr>
          <p:nvPr/>
        </p:nvPicPr>
        <p:blipFill>
          <a:blip r:embed="rId2"/>
          <a:stretch>
            <a:fillRect/>
          </a:stretch>
        </p:blipFill>
        <p:spPr>
          <a:xfrm>
            <a:off x="5969000" y="1282700"/>
            <a:ext cx="6223000" cy="4292600"/>
          </a:xfrm>
          <a:prstGeom prst="rect">
            <a:avLst/>
          </a:prstGeom>
          <a:solidFill>
            <a:schemeClr val="bg1"/>
          </a:solidFill>
        </p:spPr>
      </p:pic>
      <p:pic>
        <p:nvPicPr>
          <p:cNvPr id="7" name="Picture 6">
            <a:extLst>
              <a:ext uri="{FF2B5EF4-FFF2-40B4-BE49-F238E27FC236}">
                <a16:creationId xmlns:a16="http://schemas.microsoft.com/office/drawing/2014/main" id="{3A964022-556B-D347-A0EA-FA4ACEBB271B}"/>
              </a:ext>
            </a:extLst>
          </p:cNvPr>
          <p:cNvPicPr>
            <a:picLocks noChangeAspect="1"/>
          </p:cNvPicPr>
          <p:nvPr/>
        </p:nvPicPr>
        <p:blipFill>
          <a:blip r:embed="rId3"/>
          <a:stretch>
            <a:fillRect/>
          </a:stretch>
        </p:blipFill>
        <p:spPr>
          <a:xfrm>
            <a:off x="0" y="463550"/>
            <a:ext cx="5930900" cy="5930900"/>
          </a:xfrm>
          <a:prstGeom prst="rect">
            <a:avLst/>
          </a:prstGeom>
          <a:solidFill>
            <a:schemeClr val="bg1"/>
          </a:solidFill>
        </p:spPr>
      </p:pic>
    </p:spTree>
    <p:extLst>
      <p:ext uri="{BB962C8B-B14F-4D97-AF65-F5344CB8AC3E}">
        <p14:creationId xmlns:p14="http://schemas.microsoft.com/office/powerpoint/2010/main" val="319701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505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6946902" y="3672643"/>
            <a:ext cx="2996566" cy="2602281"/>
          </a:xfrm>
          <a:prstGeom prst="rect">
            <a:avLst/>
          </a:prstGeom>
        </p:spPr>
      </p:pic>
      <p:pic>
        <p:nvPicPr>
          <p:cNvPr id="4" name="Picture 3"/>
          <p:cNvPicPr>
            <a:picLocks noChangeAspect="1"/>
          </p:cNvPicPr>
          <p:nvPr/>
        </p:nvPicPr>
        <p:blipFill>
          <a:blip r:embed="rId4"/>
          <a:stretch>
            <a:fillRect/>
          </a:stretch>
        </p:blipFill>
        <p:spPr>
          <a:xfrm>
            <a:off x="3505200" y="3352800"/>
            <a:ext cx="2952250" cy="3362828"/>
          </a:xfrm>
          <a:prstGeom prst="rect">
            <a:avLst/>
          </a:prstGeom>
        </p:spPr>
      </p:pic>
    </p:spTree>
    <p:extLst>
      <p:ext uri="{BB962C8B-B14F-4D97-AF65-F5344CB8AC3E}">
        <p14:creationId xmlns:p14="http://schemas.microsoft.com/office/powerpoint/2010/main" val="223514829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23292</TotalTime>
  <Pages>4</Pages>
  <Words>2187</Words>
  <Application>Microsoft Macintosh PowerPoint</Application>
  <PresentationFormat>Widescreen</PresentationFormat>
  <Paragraphs>415</Paragraphs>
  <Slides>78</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4" baseType="lpstr">
      <vt:lpstr>Arial</vt:lpstr>
      <vt:lpstr>Courier New</vt:lpstr>
      <vt:lpstr>Times New Roman</vt:lpstr>
      <vt:lpstr>Wingdings</vt:lpstr>
      <vt:lpstr>dark-blue-template</vt:lpstr>
      <vt:lpstr>Equation</vt:lpstr>
      <vt:lpstr>MODFLOW 6 Groundwater Flow Model</vt:lpstr>
      <vt:lpstr>MODFLOW 6 Framework </vt:lpstr>
      <vt:lpstr>MODFLOW 6 Framework Concepts</vt:lpstr>
      <vt:lpstr>MODFLOW Framework Components</vt:lpstr>
      <vt:lpstr>Nested Grids</vt:lpstr>
      <vt:lpstr>Multi-Level Grid Nesting</vt:lpstr>
      <vt:lpstr>MODFLOW 6 Framework</vt:lpstr>
      <vt:lpstr>MODFLOW 6 Framework Simulation Components</vt:lpstr>
      <vt:lpstr>MODFLOW 6 Framework Simulation Name File</vt:lpstr>
      <vt:lpstr>MODFLOW 6 Framework Timing Module</vt:lpstr>
      <vt:lpstr>MODFLOW 6 Framework Stress Period Data </vt:lpstr>
      <vt:lpstr>MODFLOW 6 Framework Solutions</vt:lpstr>
      <vt:lpstr>Iterative Model Solution (IMS6)</vt:lpstr>
      <vt:lpstr>MODFLOW 6 Framework Time Series</vt:lpstr>
      <vt:lpstr>Timeseries Interpolation Methods</vt:lpstr>
      <vt:lpstr>MODFLOW 6 Framework Observations</vt:lpstr>
      <vt:lpstr>Groundwater flow (GWF) model </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Multi-Model Simulation</vt:lpstr>
      <vt:lpstr>LGR Simulation</vt:lpstr>
      <vt:lpstr>GWF Exchanges</vt:lpstr>
      <vt:lpstr>LGR Simulation</vt:lpstr>
      <vt:lpstr>Matrix-Level Coupling</vt:lpstr>
      <vt:lpstr>GWF6-GWF6 Exchange</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XT3D flow expression</vt:lpstr>
      <vt:lpstr>XT3D flow expression</vt:lpstr>
      <vt:lpstr>XT3D flow expression</vt:lpstr>
      <vt:lpstr>XT3D flow expression</vt:lpstr>
      <vt:lpstr>XT3D flow expression</vt:lpstr>
      <vt:lpstr>XT3D performance</vt:lpstr>
      <vt:lpstr>Newton-Raphson Formulation</vt:lpstr>
      <vt:lpstr>Formulation Issues</vt:lpstr>
      <vt:lpstr>Wetting/Drying Nonlinearities</vt:lpstr>
      <vt:lpstr>Newton-Raphson method</vt:lpstr>
      <vt:lpstr>Newton-Raphson Formulation</vt:lpstr>
      <vt:lpstr>Newton-Raphson Formulation</vt:lpstr>
      <vt:lpstr>Standard Formulation</vt:lpstr>
      <vt:lpstr>Newton-Raphson Formulation</vt:lpstr>
      <vt:lpstr>Newton-Raphson Formulation</vt:lpstr>
      <vt:lpstr>Newton-Raphson Formulation</vt:lpstr>
      <vt:lpstr>Newton-Raphson Formulation</vt:lpstr>
      <vt:lpstr>Newton-Raphson Formulation</vt:lpstr>
      <vt:lpstr>Iterative Model Solution (IMS6) Package</vt:lpstr>
      <vt:lpstr>Newton-Raphson Formulation</vt:lpstr>
      <vt:lpstr>Newton-Raphson Formulation</vt:lpstr>
      <vt:lpstr>storage</vt:lpstr>
      <vt:lpstr>Storage (STO) Package</vt:lpstr>
      <vt:lpstr>Skeletal Storage, Compaction and Subsidence (Csub) Package</vt:lpstr>
      <vt:lpstr>Previous subsidence package versions</vt:lpstr>
      <vt:lpstr>CSUB Package – Capabilities</vt:lpstr>
      <vt:lpstr>CSUB Package – theory </vt:lpstr>
      <vt:lpstr>CSUB Package – theory </vt:lpstr>
      <vt:lpstr>CSUB Package  – input</vt:lpstr>
      <vt:lpstr>CSUB Package – input options</vt:lpstr>
      <vt:lpstr>PowerPoint Presentation</vt:lpstr>
      <vt:lpstr>PowerPoint Presentation</vt:lpstr>
      <vt:lpstr>Traditional stress packages</vt:lpstr>
      <vt:lpstr>Traditional Packages</vt:lpstr>
      <vt:lpstr>All GWF Packages</vt:lpstr>
      <vt:lpstr>Multiple Package of Same Type</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765</cp:revision>
  <cp:lastPrinted>2014-05-20T14:47:17Z</cp:lastPrinted>
  <dcterms:created xsi:type="dcterms:W3CDTF">2009-08-04T14:01:06Z</dcterms:created>
  <dcterms:modified xsi:type="dcterms:W3CDTF">2019-12-15T16:03:18Z</dcterms:modified>
</cp:coreProperties>
</file>